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7" r:id="rId3"/>
    <p:sldId id="268" r:id="rId4"/>
    <p:sldId id="269" r:id="rId5"/>
    <p:sldId id="264" r:id="rId6"/>
    <p:sldId id="263" r:id="rId7"/>
    <p:sldId id="265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8D71"/>
    <a:srgbClr val="FFFF66"/>
    <a:srgbClr val="FF99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2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35FC6B7-0205-4243-979F-232FF25D3A1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4B0F441-3023-4E1F-9C03-0BD91D560F6E}" type="datetimeFigureOut">
              <a:rPr lang="en-GB" smtClean="0"/>
              <a:t>06/02/2015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DHP-cover-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47700" y="4581525"/>
            <a:ext cx="7543800" cy="1752600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Dr Keith Meadows, DHP Research &amp; Consultancy Ltd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2974975"/>
            <a:ext cx="7315200" cy="12192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>
                <a:gradFill flip="none" rotWithShape="1">
                  <a:gsLst>
                    <a:gs pos="0">
                      <a:srgbClr val="737056"/>
                    </a:gs>
                    <a:gs pos="100000">
                      <a:srgbClr val="EADD84"/>
                    </a:gs>
                  </a:gsLst>
                  <a:lin ang="162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Trebuchet MS"/>
              </a:rPr>
              <a:t>D</a:t>
            </a:r>
            <a:r>
              <a:rPr lang="en-US" sz="4400" b="1" dirty="0" smtClean="0">
                <a:gradFill flip="none" rotWithShape="1">
                  <a:gsLst>
                    <a:gs pos="0">
                      <a:srgbClr val="737056"/>
                    </a:gs>
                    <a:gs pos="100000">
                      <a:srgbClr val="EADD84"/>
                    </a:gs>
                  </a:gsLst>
                  <a:lin ang="162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Trebuchet MS"/>
              </a:rPr>
              <a:t>evelopment of the Nutrition and Dietetic Patient Outcome Questionnaire (NDPOQ-A and NDPOQ-P)</a:t>
            </a:r>
            <a:endParaRPr lang="en-GB" sz="4400" b="1" dirty="0">
              <a:solidFill>
                <a:schemeClr val="bg2">
                  <a:lumMod val="50000"/>
                </a:schemeClr>
              </a:solidFill>
              <a:effectLst>
                <a:outerShdw blurRad="25400" dist="25400" algn="tl" rotWithShape="0">
                  <a:srgbClr val="000000">
                    <a:alpha val="23000"/>
                  </a:srgbClr>
                </a:outerShdw>
              </a:effectLst>
              <a:latin typeface="+mj-lt"/>
              <a:ea typeface="+mj-ea"/>
              <a:cs typeface="Trebuchet M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gradFill flip="none" rotWithShape="1">
                  <a:gsLst>
                    <a:gs pos="0">
                      <a:srgbClr val="737056"/>
                    </a:gs>
                    <a:gs pos="100000">
                      <a:srgbClr val="EADD84"/>
                    </a:gs>
                  </a:gsLst>
                  <a:lin ang="16200000" scaled="0"/>
                  <a:tileRect/>
                </a:gradFill>
                <a:effectLst>
                  <a:outerShdw blurRad="25400" dist="25400" algn="tl" rotWithShape="0">
                    <a:srgbClr val="000000">
                      <a:alpha val="23000"/>
                    </a:srgbClr>
                  </a:outerShdw>
                </a:effectLst>
                <a:ea typeface="+mj-ea"/>
                <a:cs typeface="Trebuchet MS"/>
              </a:rPr>
              <a:t>   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25400" dist="25400" algn="tl" rotWithShape="0">
                    <a:srgbClr val="000000">
                      <a:alpha val="23000"/>
                    </a:srgbClr>
                  </a:outerShdw>
                </a:effectLst>
                <a:ea typeface="+mj-ea"/>
                <a:cs typeface="Trebuchet MS"/>
              </a:rPr>
              <a:t>      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25400" dist="25400" algn="tl" rotWithShape="0">
                  <a:srgbClr val="000000">
                    <a:alpha val="23000"/>
                  </a:srgbClr>
                </a:outerShdw>
              </a:effectLst>
              <a:ea typeface="+mj-ea"/>
              <a:cs typeface="Trebuchet M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25400" dist="25400" algn="tl" rotWithShape="0">
                    <a:srgbClr val="000000">
                      <a:alpha val="23000"/>
                    </a:srgbClr>
                  </a:outerShdw>
                </a:effectLst>
                <a:ea typeface="+mj-ea"/>
                <a:cs typeface="Trebuchet MS"/>
              </a:rPr>
              <a:t>Presented at the British Dietetic Association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25400" dist="25400" algn="tl" rotWithShape="0">
                    <a:srgbClr val="000000">
                      <a:alpha val="23000"/>
                    </a:srgbClr>
                  </a:outerShdw>
                </a:effectLst>
                <a:ea typeface="+mj-ea"/>
                <a:cs typeface="Trebuchet MS"/>
              </a:rPr>
              <a:t>                                          May 2014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25400" dist="25400" algn="tl" rotWithShape="0">
                  <a:srgbClr val="000000">
                    <a:alpha val="23000"/>
                  </a:srgbClr>
                </a:outerShdw>
              </a:effectLst>
              <a:ea typeface="+mj-ea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18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76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endParaRPr lang="en-US" sz="32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2463" y="231305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.</a:t>
            </a:r>
            <a:endParaRPr lang="en-GB" sz="20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3583" y="980728"/>
            <a:ext cx="711000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srgbClr val="988D71"/>
                </a:solidFill>
              </a:rPr>
              <a:t>What now</a:t>
            </a:r>
            <a:r>
              <a:rPr lang="en-GB" sz="4800" dirty="0" smtClean="0">
                <a:solidFill>
                  <a:srgbClr val="988D71"/>
                </a:solidFill>
              </a:rPr>
              <a:t>?</a:t>
            </a:r>
          </a:p>
          <a:p>
            <a:endParaRPr lang="en-GB" sz="1100" dirty="0">
              <a:solidFill>
                <a:srgbClr val="00B0F0"/>
              </a:solidFill>
            </a:endParaRPr>
          </a:p>
          <a:p>
            <a:pPr>
              <a:buClr>
                <a:srgbClr val="FFFF66"/>
              </a:buClr>
            </a:pPr>
            <a:r>
              <a:rPr lang="en-GB" dirty="0">
                <a:solidFill>
                  <a:srgbClr val="00B0F0"/>
                </a:solidFill>
              </a:rPr>
              <a:t>When to collect the data</a:t>
            </a:r>
            <a:r>
              <a:rPr lang="en-GB" dirty="0" smtClean="0">
                <a:solidFill>
                  <a:srgbClr val="00B0F0"/>
                </a:solidFill>
              </a:rPr>
              <a:t>?</a:t>
            </a:r>
          </a:p>
          <a:p>
            <a:pPr lvl="1">
              <a:buClr>
                <a:srgbClr val="FFFF66"/>
              </a:buClr>
            </a:pPr>
            <a:r>
              <a:rPr lang="en-GB" sz="2000" dirty="0" smtClean="0">
                <a:solidFill>
                  <a:srgbClr val="00B0F0"/>
                </a:solidFill>
              </a:rPr>
              <a:t>For </a:t>
            </a:r>
            <a:r>
              <a:rPr lang="en-GB" sz="2000" dirty="0">
                <a:solidFill>
                  <a:srgbClr val="00B0F0"/>
                </a:solidFill>
              </a:rPr>
              <a:t>short-term interventions with a clear episode of care?  </a:t>
            </a:r>
            <a:r>
              <a:rPr lang="en-GB" sz="2000" i="1" dirty="0">
                <a:solidFill>
                  <a:srgbClr val="00B0F0"/>
                </a:solidFill>
              </a:rPr>
              <a:t>At end of episode of </a:t>
            </a:r>
            <a:r>
              <a:rPr lang="en-GB" sz="2000" i="1" dirty="0" smtClean="0">
                <a:solidFill>
                  <a:srgbClr val="00B0F0"/>
                </a:solidFill>
              </a:rPr>
              <a:t>care</a:t>
            </a:r>
          </a:p>
          <a:p>
            <a:pPr lvl="1">
              <a:buClr>
                <a:srgbClr val="FFFF66"/>
              </a:buClr>
            </a:pPr>
            <a:endParaRPr lang="en-GB" sz="2000" i="1" dirty="0">
              <a:solidFill>
                <a:srgbClr val="00B0F0"/>
              </a:solidFill>
            </a:endParaRPr>
          </a:p>
          <a:p>
            <a:pPr lvl="1">
              <a:buClr>
                <a:srgbClr val="FFFF66"/>
              </a:buClr>
            </a:pPr>
            <a:r>
              <a:rPr lang="en-GB" sz="2000" dirty="0">
                <a:solidFill>
                  <a:srgbClr val="00B0F0"/>
                </a:solidFill>
              </a:rPr>
              <a:t>What about chronic patients (intervention for 3 months or longer, </a:t>
            </a:r>
            <a:r>
              <a:rPr lang="en-GB" sz="2000" dirty="0" err="1">
                <a:solidFill>
                  <a:srgbClr val="00B0F0"/>
                </a:solidFill>
              </a:rPr>
              <a:t>eg</a:t>
            </a:r>
            <a:r>
              <a:rPr lang="en-GB" sz="2000" dirty="0">
                <a:solidFill>
                  <a:srgbClr val="00B0F0"/>
                </a:solidFill>
              </a:rPr>
              <a:t> diabetes, renal)?  </a:t>
            </a:r>
            <a:r>
              <a:rPr lang="en-GB" sz="2000" i="1" dirty="0">
                <a:solidFill>
                  <a:srgbClr val="00B0F0"/>
                </a:solidFill>
              </a:rPr>
              <a:t>At 6 monthly intervals</a:t>
            </a:r>
            <a:endParaRPr lang="en-GB" sz="2000" dirty="0">
              <a:solidFill>
                <a:srgbClr val="00B0F0"/>
              </a:solidFill>
            </a:endParaRPr>
          </a:p>
          <a:p>
            <a:pPr>
              <a:buClr>
                <a:srgbClr val="FFFF66"/>
              </a:buClr>
            </a:pPr>
            <a:endParaRPr lang="en-GB" dirty="0" smtClean="0">
              <a:solidFill>
                <a:srgbClr val="00B0F0"/>
              </a:solidFill>
            </a:endParaRPr>
          </a:p>
          <a:p>
            <a:pPr>
              <a:buClr>
                <a:srgbClr val="FFFF66"/>
              </a:buClr>
            </a:pPr>
            <a:r>
              <a:rPr lang="en-GB" dirty="0" smtClean="0">
                <a:solidFill>
                  <a:srgbClr val="00B0F0"/>
                </a:solidFill>
              </a:rPr>
              <a:t>Continue </a:t>
            </a:r>
            <a:r>
              <a:rPr lang="en-GB" dirty="0">
                <a:solidFill>
                  <a:srgbClr val="00B0F0"/>
                </a:solidFill>
              </a:rPr>
              <a:t>to validate</a:t>
            </a:r>
          </a:p>
          <a:p>
            <a:pPr>
              <a:buClr>
                <a:srgbClr val="FFFF66"/>
              </a:buClr>
            </a:pPr>
            <a:endParaRPr lang="en-GB" dirty="0" smtClean="0">
              <a:solidFill>
                <a:srgbClr val="00B0F0"/>
              </a:solidFill>
            </a:endParaRPr>
          </a:p>
          <a:p>
            <a:pPr>
              <a:buClr>
                <a:srgbClr val="FFFF66"/>
              </a:buClr>
            </a:pPr>
            <a:r>
              <a:rPr lang="en-GB" dirty="0" smtClean="0">
                <a:solidFill>
                  <a:srgbClr val="00B0F0"/>
                </a:solidFill>
              </a:rPr>
              <a:t>Analysis </a:t>
            </a:r>
            <a:r>
              <a:rPr lang="en-GB" dirty="0">
                <a:solidFill>
                  <a:srgbClr val="00B0F0"/>
                </a:solidFill>
              </a:rPr>
              <a:t>&amp; reporting longer term</a:t>
            </a:r>
          </a:p>
          <a:p>
            <a:endParaRPr lang="en-GB" sz="4800" dirty="0">
              <a:solidFill>
                <a:srgbClr val="988D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543800" cy="3472408"/>
          </a:xfrm>
        </p:spPr>
        <p:txBody>
          <a:bodyPr>
            <a:noAutofit/>
          </a:bodyPr>
          <a:lstStyle/>
          <a:p>
            <a:pPr marL="0" lvl="1" algn="l"/>
            <a:endParaRPr lang="en-US" b="1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0" lvl="1" algn="l"/>
            <a:r>
              <a:rPr lang="en-US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Patient </a:t>
            </a:r>
            <a:r>
              <a:rPr lang="en-US" b="1" dirty="0">
                <a:solidFill>
                  <a:srgbClr val="00B0F0"/>
                </a:solidFill>
                <a:latin typeface="Calibri" panose="020F0502020204030204" pitchFamily="34" charset="0"/>
              </a:rPr>
              <a:t>Reported Outcome (PRO)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: Any report of the status of a patient’s health condition that comes directly from the patient, without interpretation of the patient’s response by a clinician or anyone </a:t>
            </a:r>
            <a:r>
              <a:rPr lang="en-US" dirty="0" smtClean="0">
                <a:solidFill>
                  <a:srgbClr val="00B0F0"/>
                </a:solidFill>
                <a:latin typeface="Calibri" panose="020F0502020204030204" pitchFamily="34" charset="0"/>
              </a:rPr>
              <a:t>else.</a:t>
            </a:r>
          </a:p>
          <a:p>
            <a:pPr marL="0" lvl="1" algn="l"/>
            <a:endParaRPr lang="en-US" sz="14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0" lvl="1" algn="l"/>
            <a:r>
              <a:rPr lang="en-US" sz="24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Use </a:t>
            </a:r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</a:rPr>
              <a:t>of a PRO instrument is advised when measuring a concept best known by the patient or best measured from the patient’s perspective. </a:t>
            </a:r>
          </a:p>
          <a:p>
            <a:pPr marL="0" lvl="1" algn="l"/>
            <a:endParaRPr lang="en-US" dirty="0" smtClean="0">
              <a:solidFill>
                <a:srgbClr val="0070C0"/>
              </a:solidFill>
            </a:endParaRPr>
          </a:p>
          <a:p>
            <a:pPr algn="l"/>
            <a:endParaRPr lang="en-US" sz="1800" dirty="0" smtClean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086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8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What is a patient reported outcome?</a:t>
            </a:r>
          </a:p>
        </p:txBody>
      </p:sp>
    </p:spTree>
    <p:extLst>
      <p:ext uri="{BB962C8B-B14F-4D97-AF65-F5344CB8AC3E}">
        <p14:creationId xmlns:p14="http://schemas.microsoft.com/office/powerpoint/2010/main" val="23480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8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Key stages in developing a PRO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592" y="1828800"/>
            <a:ext cx="619268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Identify area of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interest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Assess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the existing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literature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Get input from experts and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clinicians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Get input from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patients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Refine and test concepts and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questions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with clinicians and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patients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</a:rPr>
              <a:t>Undertake psychometric evaluation</a:t>
            </a:r>
          </a:p>
        </p:txBody>
      </p:sp>
    </p:spTree>
    <p:extLst>
      <p:ext uri="{BB962C8B-B14F-4D97-AF65-F5344CB8AC3E}">
        <p14:creationId xmlns:p14="http://schemas.microsoft.com/office/powerpoint/2010/main" val="13901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086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8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A PROM must demonstrate evidence of: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805479"/>
            <a:ext cx="75544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Validity</a:t>
            </a:r>
            <a:r>
              <a:rPr lang="en-GB" sz="2800" dirty="0" smtClean="0">
                <a:latin typeface="Calibri" panose="020F0502020204030204" pitchFamily="34" charset="0"/>
              </a:rPr>
              <a:t> </a:t>
            </a:r>
            <a:r>
              <a:rPr lang="en-GB" sz="2800" dirty="0">
                <a:solidFill>
                  <a:schemeClr val="bg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en-GB" sz="28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Does it measure what it is </a:t>
            </a:r>
            <a:r>
              <a:rPr lang="en-GB" sz="2800" b="1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meant to measure?</a:t>
            </a:r>
            <a:endParaRPr lang="en-GB" sz="2800" b="1" dirty="0">
              <a:solidFill>
                <a:schemeClr val="bg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  <a:p>
            <a:endParaRPr lang="en-GB" sz="2400" dirty="0">
              <a:solidFill>
                <a:schemeClr val="bg2">
                  <a:lumMod val="90000"/>
                  <a:lumOff val="1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>
                <a:solidFill>
                  <a:srgbClr val="00B0F0"/>
                </a:solidFill>
                <a:latin typeface="Calibri" panose="020F0502020204030204" pitchFamily="34" charset="0"/>
              </a:rPr>
              <a:t>Reliability</a:t>
            </a:r>
            <a:r>
              <a:rPr lang="en-GB" sz="2800" dirty="0">
                <a:solidFill>
                  <a:schemeClr val="bg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 - </a:t>
            </a:r>
            <a:r>
              <a:rPr lang="en-GB" sz="28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Are the results stable over time </a:t>
            </a:r>
            <a:r>
              <a:rPr lang="en-GB" sz="28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when periods</a:t>
            </a:r>
            <a:r>
              <a:rPr lang="en-GB" sz="28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? (Test-retest reliability)?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400" dirty="0">
              <a:solidFill>
                <a:schemeClr val="bg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>
                <a:solidFill>
                  <a:srgbClr val="00B0F0"/>
                </a:solidFill>
                <a:latin typeface="Calibri" panose="020F0502020204030204" pitchFamily="34" charset="0"/>
              </a:rPr>
              <a:t>Responsiveness</a:t>
            </a:r>
            <a:r>
              <a:rPr lang="en-GB" sz="2800" dirty="0">
                <a:solidFill>
                  <a:schemeClr val="bg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 – </a:t>
            </a:r>
            <a:r>
              <a:rPr lang="en-GB" sz="28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Is the measure responsive to change </a:t>
            </a:r>
            <a:r>
              <a:rPr lang="en-GB" sz="28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when change is present? </a:t>
            </a:r>
          </a:p>
          <a:p>
            <a:endParaRPr lang="en-GB" sz="2800" dirty="0">
              <a:solidFill>
                <a:schemeClr val="bg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800" b="1" dirty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D</a:t>
            </a:r>
            <a:r>
              <a:rPr lang="en-US" sz="38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eveloping t</a:t>
            </a:r>
            <a:r>
              <a:rPr lang="en-GB" sz="38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he </a:t>
            </a:r>
            <a:r>
              <a:rPr lang="en-GB" sz="3800" b="1" dirty="0">
                <a:solidFill>
                  <a:srgbClr val="988D71"/>
                </a:solidFill>
                <a:latin typeface="Calibri" panose="020F0502020204030204" pitchFamily="34" charset="0"/>
              </a:rPr>
              <a:t>Nutrition and Dietetic Patient Outcome Questionnaire </a:t>
            </a:r>
            <a:r>
              <a:rPr lang="en-GB" sz="38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(NDPOQ-A </a:t>
            </a:r>
            <a:r>
              <a:rPr lang="en-GB" sz="3800" b="1" dirty="0">
                <a:solidFill>
                  <a:srgbClr val="988D71"/>
                </a:solidFill>
                <a:latin typeface="Calibri" panose="020F0502020204030204" pitchFamily="34" charset="0"/>
              </a:rPr>
              <a:t>and </a:t>
            </a:r>
            <a:r>
              <a:rPr lang="en-GB" sz="38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NDPOQ-P) Stage 1</a:t>
            </a:r>
            <a:endParaRPr lang="en-US" sz="38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26" y="2468506"/>
            <a:ext cx="2016224" cy="1320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48439" y="2331566"/>
            <a:ext cx="554461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Carousel brainstorming – session with the dietetic service to elicit the key concepts considered as important indicators of their advice and support.</a:t>
            </a:r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143266" y="4110970"/>
            <a:ext cx="58212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Focus group with current and previous users of the service to identify which aspects of the service were important to them.</a:t>
            </a:r>
            <a:endParaRPr lang="en-US" sz="2200" dirty="0">
              <a:solidFill>
                <a:srgbClr val="00B0F0"/>
              </a:solidFill>
              <a:latin typeface="Calibri" panose="020F0502020204030204" pitchFamily="34" charset="0"/>
              <a:cs typeface="Trebuchet MS"/>
            </a:endParaRPr>
          </a:p>
        </p:txBody>
      </p:sp>
      <p:pic>
        <p:nvPicPr>
          <p:cNvPr id="1029" name="Picture 5" descr="http://thumbs.dreamstime.com/t/teamwork-around-table-262820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469" y="4055115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4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D</a:t>
            </a:r>
            <a:r>
              <a:rPr lang="en-US" sz="32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eveloping t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he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Nutrition and Dietetic Patient Outcome Questionnaire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(NDPOQ-A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and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NDPOQ-P) Stage 2</a:t>
            </a:r>
            <a:endParaRPr lang="en-US" sz="32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39752" y="2060849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Development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of the provisional NDPOQ-A and NDPOQ-P based on findings from the brainstorming session, patient focus group and </a:t>
            </a:r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service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feedback.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320550" y="3390036"/>
            <a:ext cx="58212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Patients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and parents </a:t>
            </a:r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reviewed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the draft measure, </a:t>
            </a:r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formulated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further items and generally </a:t>
            </a:r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refined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the measure. </a:t>
            </a:r>
            <a:endParaRPr lang="en-US" sz="2000" dirty="0">
              <a:solidFill>
                <a:srgbClr val="00B0F0"/>
              </a:solidFill>
              <a:latin typeface="Calibri" panose="020F0502020204030204" pitchFamily="34" charset="0"/>
              <a:cs typeface="Trebuchet MS"/>
            </a:endParaRPr>
          </a:p>
        </p:txBody>
      </p:sp>
      <p:pic>
        <p:nvPicPr>
          <p:cNvPr id="1029" name="Picture 5" descr="http://thumbs.dreamstime.com/t/teamwork-around-table-26282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84984"/>
            <a:ext cx="1217713" cy="131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Questionnaire Stock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2060849"/>
            <a:ext cx="1217712" cy="109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3d small people - survey Royalty Free Stock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21" y="4651471"/>
            <a:ext cx="13525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67744" y="4674807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Cognitive-debriefing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>interviews with patients to finalize the wording and format the measure. </a:t>
            </a:r>
          </a:p>
        </p:txBody>
      </p:sp>
    </p:spTree>
    <p:extLst>
      <p:ext uri="{BB962C8B-B14F-4D97-AF65-F5344CB8AC3E}">
        <p14:creationId xmlns:p14="http://schemas.microsoft.com/office/powerpoint/2010/main" val="36571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D</a:t>
            </a:r>
            <a:r>
              <a:rPr lang="en-US" sz="32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eveloping t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he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Nutrition and Dietetic Patient Outcome Questionnaire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(NDPOQ-A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and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NDPOQ-P) Stage 3 and 4</a:t>
            </a:r>
            <a:endParaRPr lang="en-US" sz="32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2463" y="2313056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Field testing of the NDPOQ-A and NDPOQ-P with adults (inpatients/outpatients and parents.</a:t>
            </a:r>
            <a:endParaRPr lang="en-GB" sz="20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0550" y="3390036"/>
            <a:ext cx="58212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Combined sample 116 adults and parents, psychometric analysis to establish reliability, validity and acceptability of the NDPOQ-A and NDPOQ-P.</a:t>
            </a:r>
            <a:endParaRPr lang="en-US" sz="2000" dirty="0">
              <a:solidFill>
                <a:srgbClr val="00B0F0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4674807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15 item scale - Satisfactory reliability and validity, patient acceptability, low missing data, reading ease</a:t>
            </a:r>
            <a:endParaRPr lang="en-GB" sz="20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pic>
        <p:nvPicPr>
          <p:cNvPr id="3074" name="Picture 2" descr="Survey questionnaire Stock Photograp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07" y="2049015"/>
            <a:ext cx="1289721" cy="109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alysis Shows Examining Data Detection Stock 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4" y="3410829"/>
            <a:ext cx="1307976" cy="99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sults Royalty Free Stock Imag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28" y="458112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1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D</a:t>
            </a:r>
            <a:r>
              <a:rPr lang="en-US" sz="32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eveloping t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he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Nutrition and Dietetic Patient Outcome Questionnaire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(NDPOQ-A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and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NDPOQ-P)</a:t>
            </a:r>
            <a:endParaRPr lang="en-US" sz="32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2463" y="231305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.</a:t>
            </a:r>
            <a:endParaRPr lang="en-GB" sz="20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506568"/>
              </p:ext>
            </p:extLst>
          </p:nvPr>
        </p:nvGraphicFramePr>
        <p:xfrm>
          <a:off x="1285874" y="1805622"/>
          <a:ext cx="6572251" cy="432816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393560"/>
                <a:gridCol w="853409"/>
                <a:gridCol w="763048"/>
                <a:gridCol w="854078"/>
                <a:gridCol w="854078"/>
                <a:gridCol w="85407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Strongly 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Neither Disagree or 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Strongly disagree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The advice and support you got from the Nutrition and Dietetic Department: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Helped you get a better understanding of your  condition.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Was tailored to your lifestyle.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You were able to put into practice.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Reassured you in managing your condition.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P-inside-sl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1445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D</a:t>
            </a:r>
            <a:r>
              <a:rPr lang="en-US" sz="3200" b="1" dirty="0" smtClean="0">
                <a:solidFill>
                  <a:srgbClr val="988D71"/>
                </a:solidFill>
                <a:latin typeface="Calibri" panose="020F0502020204030204" pitchFamily="34" charset="0"/>
                <a:cs typeface="Trebuchet MS"/>
              </a:rPr>
              <a:t>eveloping t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he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Nutrition and Dietetic Patient Outcome Questionnaire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(NDPOQ-A </a:t>
            </a:r>
            <a:r>
              <a:rPr lang="en-GB" sz="3200" b="1" dirty="0">
                <a:solidFill>
                  <a:srgbClr val="988D71"/>
                </a:solidFill>
                <a:latin typeface="Calibri" panose="020F0502020204030204" pitchFamily="34" charset="0"/>
              </a:rPr>
              <a:t>and </a:t>
            </a:r>
            <a:r>
              <a:rPr lang="en-GB" sz="3200" b="1" dirty="0" smtClean="0">
                <a:solidFill>
                  <a:srgbClr val="988D71"/>
                </a:solidFill>
                <a:latin typeface="Calibri" panose="020F0502020204030204" pitchFamily="34" charset="0"/>
              </a:rPr>
              <a:t>NDPOQ-P)</a:t>
            </a:r>
            <a:endParaRPr lang="en-US" sz="3200" b="1" dirty="0" smtClean="0">
              <a:solidFill>
                <a:srgbClr val="988D71"/>
              </a:solidFill>
              <a:latin typeface="Calibri" panose="020F0502020204030204" pitchFamily="34" charset="0"/>
              <a:cs typeface="Trebuchet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DHP Research 2012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2463" y="231305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.</a:t>
            </a:r>
            <a:endParaRPr lang="en-GB" sz="20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00832"/>
              </p:ext>
            </p:extLst>
          </p:nvPr>
        </p:nvGraphicFramePr>
        <p:xfrm>
          <a:off x="1285874" y="1805622"/>
          <a:ext cx="6572251" cy="432816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393560"/>
                <a:gridCol w="853409"/>
                <a:gridCol w="763048"/>
                <a:gridCol w="854078"/>
                <a:gridCol w="854078"/>
                <a:gridCol w="85407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Strongly 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Neither Disagree or agree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Strongly disagree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      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   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▼</a:t>
                      </a:r>
                      <a:endParaRPr lang="en-GB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The advice and support you got from the Nutrition and Dietetic Department: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Helped you get a better understanding of your  </a:t>
                      </a:r>
                      <a:r>
                        <a:rPr lang="en-GB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child’s condition</a:t>
                      </a: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Was tailored to your lifestyle.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You were able to put into practice.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Reassured you in managing </a:t>
                      </a:r>
                      <a:r>
                        <a:rPr lang="en-GB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your </a:t>
                      </a:r>
                      <a:r>
                        <a:rPr lang="en-GB" sz="110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child’s condition</a:t>
                      </a: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235</TotalTime>
  <Words>599</Words>
  <Application>Microsoft Office PowerPoint</Application>
  <PresentationFormat>On-screen Show (4:3)</PresentationFormat>
  <Paragraphs>196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Royal Free London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&amp; Implementing Patient Reported Outcome Measures for Dietetics</dc:title>
  <dc:creator>sc21</dc:creator>
  <cp:lastModifiedBy>Keith</cp:lastModifiedBy>
  <cp:revision>25</cp:revision>
  <dcterms:created xsi:type="dcterms:W3CDTF">2014-05-29T15:06:25Z</dcterms:created>
  <dcterms:modified xsi:type="dcterms:W3CDTF">2015-02-06T11:14:53Z</dcterms:modified>
</cp:coreProperties>
</file>